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723" r:id="rId5"/>
    <p:sldId id="320" r:id="rId6"/>
    <p:sldId id="339" r:id="rId7"/>
    <p:sldId id="341" r:id="rId8"/>
    <p:sldId id="344" r:id="rId9"/>
    <p:sldId id="363" r:id="rId10"/>
    <p:sldId id="362" r:id="rId11"/>
    <p:sldId id="346" r:id="rId12"/>
    <p:sldId id="353" r:id="rId13"/>
    <p:sldId id="364" r:id="rId14"/>
    <p:sldId id="294" r:id="rId15"/>
    <p:sldId id="343" r:id="rId16"/>
    <p:sldId id="365" r:id="rId17"/>
    <p:sldId id="357" r:id="rId18"/>
    <p:sldId id="358" r:id="rId19"/>
    <p:sldId id="359" r:id="rId20"/>
    <p:sldId id="72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9C5"/>
    <a:srgbClr val="2070B8"/>
    <a:srgbClr val="D6FAED"/>
    <a:srgbClr val="FAD6E0"/>
    <a:srgbClr val="EF7395"/>
    <a:srgbClr val="2F2A52"/>
    <a:srgbClr val="1B75BC"/>
    <a:srgbClr val="BE2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6357" autoAdjust="0"/>
  </p:normalViewPr>
  <p:slideViewPr>
    <p:cSldViewPr snapToGrid="0">
      <p:cViewPr varScale="1">
        <p:scale>
          <a:sx n="153" d="100"/>
          <a:sy n="153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4A30-15CB-4C88-A16B-61BC5050254A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D778C-7CEB-4869-9FBC-7AEE7461A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42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6A0C3-A643-47D1-9014-2F82E56C20D5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4CF6-6F88-4EF7-90D5-E7C682513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8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4CF6-6F88-4EF7-90D5-E7C6825139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7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fc0b8ccca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fc0b8ccca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0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48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nd description" userDrawn="1">
  <p:cSld name="Section header and description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9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0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0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2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9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31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2738425" y="6431512"/>
            <a:ext cx="2173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Action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soutenue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 la region Ile-de-France. Ce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projet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cofinancé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fonds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européen</a:t>
            </a:r>
            <a:r>
              <a:rPr lang="en-US" sz="6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600" kern="1200" baseline="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développement</a:t>
            </a:r>
            <a:r>
              <a:rPr lang="en-US" sz="6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regional.</a:t>
            </a:r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83" y="6435233"/>
            <a:ext cx="740262" cy="2705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95" y="6443494"/>
            <a:ext cx="330180" cy="2573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22" y="6441819"/>
            <a:ext cx="461861" cy="2573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15493" r="3750" b="15359"/>
          <a:stretch/>
        </p:blipFill>
        <p:spPr>
          <a:xfrm>
            <a:off x="223680" y="6461271"/>
            <a:ext cx="727841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dossantos@incuballi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7B4653-DAB3-4197-9B69-DAAE7CD3A65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BF205D-FE33-42DC-B945-96BB19C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68" y="1400179"/>
            <a:ext cx="4177269" cy="4666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BD6E39-4475-44F1-B99A-FEF171884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8074"/>
            <a:ext cx="3967187" cy="24308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363993-9FFC-4240-921F-41F0F9987B0F}"/>
              </a:ext>
            </a:extLst>
          </p:cNvPr>
          <p:cNvSpPr/>
          <p:nvPr/>
        </p:nvSpPr>
        <p:spPr>
          <a:xfrm>
            <a:off x="5105997" y="3997208"/>
            <a:ext cx="7086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rgbClr val="FFFFFF"/>
                </a:solidFill>
                <a:latin typeface="Poppins-Bold"/>
              </a:rPr>
              <a:t>L’Incubateur de la Recherche Publique de Paris-Saclay</a:t>
            </a: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Poppins-Regular"/>
              </a:rPr>
              <a:t>Expert de l’Entrepreneuriat </a:t>
            </a:r>
            <a:r>
              <a:rPr lang="fr-FR" sz="1800" b="0" i="0" u="none" strike="noStrike" baseline="0" dirty="0" err="1">
                <a:solidFill>
                  <a:srgbClr val="FFFFFF"/>
                </a:solidFill>
                <a:latin typeface="Poppins-Regular"/>
              </a:rPr>
              <a:t>Deeptech</a:t>
            </a:r>
            <a:endParaRPr lang="fr-FR" sz="3200" b="1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215C4F5-955D-439A-B74C-3DF175A1A67B}"/>
              </a:ext>
            </a:extLst>
          </p:cNvPr>
          <p:cNvCxnSpPr/>
          <p:nvPr/>
        </p:nvCxnSpPr>
        <p:spPr>
          <a:xfrm>
            <a:off x="7146143" y="3733303"/>
            <a:ext cx="1866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51B752-25CE-2103-DEEB-50E5619EA028}"/>
              </a:ext>
            </a:extLst>
          </p:cNvPr>
          <p:cNvSpPr/>
          <p:nvPr/>
        </p:nvSpPr>
        <p:spPr>
          <a:xfrm>
            <a:off x="0" y="5474476"/>
            <a:ext cx="12420600" cy="87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C4938D-2765-20A6-17E2-166FC71E7DBE}"/>
              </a:ext>
            </a:extLst>
          </p:cNvPr>
          <p:cNvSpPr/>
          <p:nvPr/>
        </p:nvSpPr>
        <p:spPr>
          <a:xfrm>
            <a:off x="5306638" y="5559882"/>
            <a:ext cx="594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</a:rPr>
              <a:t>DOSSIER DE CANDIDATURE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13A44F-EF09-17B8-AF32-7B4F3066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9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1D6CB9-E440-4903-A077-588ABCE68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62075"/>
              </p:ext>
            </p:extLst>
          </p:nvPr>
        </p:nvGraphicFramePr>
        <p:xfrm>
          <a:off x="75026" y="1281158"/>
          <a:ext cx="12041945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Pourriez-vous nous parler de l’équipe fondatrice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identifié les compétences manquantes et clés au développement de votre start-up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pour projet d’identifier de potentiels associés ? Si oui, avez-vous pensé aux missions que cette personne devra assumer ?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constitué un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Stratégique (et/ou scientifique)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déjà travaillé à une feuille de route concernant les recrutements clés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Pourriez-vous nous parler de votre expérience concernant les sujets d’association/Recrutement et management dans la création d’entreprise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CC7AB747-22C8-4907-912A-FC9954045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10214"/>
              </p:ext>
            </p:extLst>
          </p:nvPr>
        </p:nvGraphicFramePr>
        <p:xfrm>
          <a:off x="75027" y="5689050"/>
          <a:ext cx="12041945" cy="35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1945">
                  <a:extLst>
                    <a:ext uri="{9D8B030D-6E8A-4147-A177-3AD203B41FA5}">
                      <a16:colId xmlns:a16="http://schemas.microsoft.com/office/drawing/2014/main" val="384455575"/>
                    </a:ext>
                  </a:extLst>
                </a:gridCol>
              </a:tblGrid>
              <a:tr h="3510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</a:rPr>
                        <a:t>Vous possédez</a:t>
                      </a:r>
                      <a:r>
                        <a:rPr lang="fr-FR" sz="1200" b="1" i="1" baseline="0" dirty="0">
                          <a:solidFill>
                            <a:schemeClr val="tx1"/>
                          </a:solidFill>
                        </a:rPr>
                        <a:t> des éléments de présentation de l’équipe ou encore des </a:t>
                      </a:r>
                      <a:r>
                        <a:rPr lang="fr-FR" sz="1200" b="1" i="1" baseline="0" dirty="0" err="1">
                          <a:solidFill>
                            <a:schemeClr val="tx1"/>
                          </a:solidFill>
                        </a:rPr>
                        <a:t>Board</a:t>
                      </a:r>
                      <a:r>
                        <a:rPr lang="fr-FR" sz="1200" b="1" i="1" baseline="0" dirty="0">
                          <a:solidFill>
                            <a:schemeClr val="tx1"/>
                          </a:solidFill>
                        </a:rPr>
                        <a:t> qui vous entourent ? N’hésitez pas à joindre ces éléments en annexe.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615779"/>
                  </a:ext>
                </a:extLst>
              </a:tr>
            </a:tbl>
          </a:graphicData>
        </a:graphic>
      </p:graphicFrame>
      <p:sp>
        <p:nvSpPr>
          <p:cNvPr id="7" name="Google Shape;929;p91">
            <a:extLst>
              <a:ext uri="{FF2B5EF4-FFF2-40B4-BE49-F238E27FC236}">
                <a16:creationId xmlns:a16="http://schemas.microsoft.com/office/drawing/2014/main" id="{77A5CE87-6369-4D92-A975-6CC70C4E3736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30;p91">
            <a:extLst>
              <a:ext uri="{FF2B5EF4-FFF2-40B4-BE49-F238E27FC236}">
                <a16:creationId xmlns:a16="http://schemas.microsoft.com/office/drawing/2014/main" id="{406785E0-C7AB-4DDD-831B-7DB3EBFF840C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F3732B-631F-448F-A262-CA4466F1A989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EQUIPE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2F8ED6-88DE-0934-F2CE-3B8C1F1E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21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ersonne, homme&#10;&#10;Description générée automatiquement">
            <a:extLst>
              <a:ext uri="{FF2B5EF4-FFF2-40B4-BE49-F238E27FC236}">
                <a16:creationId xmlns:a16="http://schemas.microsoft.com/office/drawing/2014/main" id="{2DF5091E-345F-4993-906F-DCBCADDE9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b="9383"/>
          <a:stretch/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7" name="Google Shape;444;p54">
            <a:extLst>
              <a:ext uri="{FF2B5EF4-FFF2-40B4-BE49-F238E27FC236}">
                <a16:creationId xmlns:a16="http://schemas.microsoft.com/office/drawing/2014/main" id="{7CC95EEA-046C-44DD-93CE-D45E376A0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B0617-6CEB-4EC9-B296-372F68CD9ACA}"/>
              </a:ext>
            </a:extLst>
          </p:cNvPr>
          <p:cNvSpPr/>
          <p:nvPr/>
        </p:nvSpPr>
        <p:spPr>
          <a:xfrm>
            <a:off x="6248400" y="3546318"/>
            <a:ext cx="5303798" cy="25968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ANNEXES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1B442D-4053-4C3E-8A3D-8D26CA8B2AD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338" y="2202024"/>
            <a:ext cx="4336207" cy="48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4DB4406A-9956-4939-B7AC-4AA8742AC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76249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/>
                        <a:t>Temps disponible sur le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6B4B6E77-0956-4733-AF5B-7C9946ECE6BF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0;p91">
            <a:extLst>
              <a:ext uri="{FF2B5EF4-FFF2-40B4-BE49-F238E27FC236}">
                <a16:creationId xmlns:a16="http://schemas.microsoft.com/office/drawing/2014/main" id="{360A3120-D7AD-420B-8EAA-AE492EF55EB3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87BF1B-7F8C-42B0-8C8A-D470EC0082C0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PORTEUR PROJET - 2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D45D74-3D4E-B734-01D7-6E1703F5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0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B9A91D21-A768-43EA-B07B-B77FBC645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50900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/>
                        <a:t>Temps disponible sur le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5ABF0DD2-9595-4D19-A010-F64774BE4F7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9AA276EB-29CA-4716-A859-12ACDDDB8944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806896-7089-45EF-9C6D-C0BB980F48CF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PORTEUR PROJET - 3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68263A-E582-24C1-B646-EEA1A518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81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821F16EB-8BAF-4BFC-AE15-1642FD35BD61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A9324CF5-3B07-49C7-BDA7-B8F72BF430BC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C3E2D5-29AB-408D-B81C-E0861AA64362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6128E9-76BE-08BB-3325-4E41B2C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5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A8418CEF-10C2-42D7-AB71-15B396556A9A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579C9C9B-D4A5-4334-8841-883208CDEE01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4D379A-8388-4BA5-A12E-FFB663131F88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2C3134-22C6-A71D-7067-80246E9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10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AF8CB620-FF18-48CF-8794-95C5F05ECF10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70DD1E87-AC5C-40E9-BAD5-EA6FD677BE47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49802C-EE9A-4947-8D24-0104CC4906A1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074BA8-9574-3C17-3C7F-5EDCC4B3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9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7B4653-DAB3-4197-9B69-DAAE7CD3A65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BF205D-FE33-42DC-B945-96BB19C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338" y="2379567"/>
            <a:ext cx="4177269" cy="4666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BD6E39-4475-44F1-B99A-FEF171884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9" y="255183"/>
            <a:ext cx="2527067" cy="154844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215C4F5-955D-439A-B74C-3DF175A1A67B}"/>
              </a:ext>
            </a:extLst>
          </p:cNvPr>
          <p:cNvCxnSpPr/>
          <p:nvPr/>
        </p:nvCxnSpPr>
        <p:spPr>
          <a:xfrm>
            <a:off x="7023562" y="2154010"/>
            <a:ext cx="1866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AEFBDB4-F01E-42F8-B8CD-0CA1414B2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59" y="5687007"/>
            <a:ext cx="529129" cy="5464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171DA7-4642-4E61-844A-37F865F1F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67" y="5667642"/>
            <a:ext cx="529129" cy="5464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35270D2-6B5B-48EC-9AB3-E2B8FE743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05" y="4068291"/>
            <a:ext cx="751591" cy="7640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2B82A8B-BA58-4B0A-B852-411D79733E8F}"/>
              </a:ext>
            </a:extLst>
          </p:cNvPr>
          <p:cNvSpPr txBox="1"/>
          <p:nvPr/>
        </p:nvSpPr>
        <p:spPr>
          <a:xfrm>
            <a:off x="6501473" y="4943977"/>
            <a:ext cx="284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+mj-lt"/>
              </a:rPr>
              <a:t>www.incuballiance.fr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9C5321-12A8-4F19-9774-4E16BCB02EFC}"/>
              </a:ext>
            </a:extLst>
          </p:cNvPr>
          <p:cNvSpPr txBox="1"/>
          <p:nvPr/>
        </p:nvSpPr>
        <p:spPr>
          <a:xfrm>
            <a:off x="5483346" y="6233485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@IncubAlliance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CC761A-C3D0-4BF0-A73A-EC1813E86EB9}"/>
              </a:ext>
            </a:extLst>
          </p:cNvPr>
          <p:cNvSpPr txBox="1"/>
          <p:nvPr/>
        </p:nvSpPr>
        <p:spPr>
          <a:xfrm>
            <a:off x="7856678" y="6232230"/>
            <a:ext cx="259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IncubAlliance Paris-Saclay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89CC12-C9BF-449D-81EF-E521D64FF770}"/>
              </a:ext>
            </a:extLst>
          </p:cNvPr>
          <p:cNvSpPr txBox="1"/>
          <p:nvPr/>
        </p:nvSpPr>
        <p:spPr>
          <a:xfrm>
            <a:off x="5000638" y="3298630"/>
            <a:ext cx="591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+mj-lt"/>
              </a:rPr>
              <a:t>Le </a:t>
            </a:r>
            <a:r>
              <a:rPr lang="fr-FR" sz="2000" dirty="0" err="1">
                <a:solidFill>
                  <a:schemeClr val="bg1"/>
                </a:solidFill>
                <a:latin typeface="+mj-lt"/>
              </a:rPr>
              <a:t>Playground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 – Stop &amp; Work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+mj-lt"/>
              </a:rPr>
              <a:t>3 Boulevard Thomas Gobert - 91120 PALAISEAU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DAB8C5E-390A-490A-B130-28375A7FF19A}"/>
              </a:ext>
            </a:extLst>
          </p:cNvPr>
          <p:cNvSpPr txBox="1"/>
          <p:nvPr/>
        </p:nvSpPr>
        <p:spPr>
          <a:xfrm>
            <a:off x="6611519" y="2526316"/>
            <a:ext cx="293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NOUS CONTACTER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A59D89-1353-EDA2-2B99-1BAEF8EF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71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3DAEDF16-8A90-4E2E-82B4-04ED6A6E9594}"/>
              </a:ext>
            </a:extLst>
          </p:cNvPr>
          <p:cNvSpPr/>
          <p:nvPr/>
        </p:nvSpPr>
        <p:spPr>
          <a:xfrm>
            <a:off x="181488" y="339114"/>
            <a:ext cx="5019373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DB6D81F7-1D62-4C3E-862C-AEF7ADED4784}"/>
              </a:ext>
            </a:extLst>
          </p:cNvPr>
          <p:cNvSpPr/>
          <p:nvPr/>
        </p:nvSpPr>
        <p:spPr>
          <a:xfrm>
            <a:off x="286052" y="243440"/>
            <a:ext cx="5019373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5C7AA3-1B70-4BE8-8888-9D0E7B7EE046}"/>
              </a:ext>
            </a:extLst>
          </p:cNvPr>
          <p:cNvSpPr txBox="1"/>
          <p:nvPr/>
        </p:nvSpPr>
        <p:spPr>
          <a:xfrm>
            <a:off x="286052" y="352026"/>
            <a:ext cx="501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PROCÉDURE DE CANDIDATURE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94C3E9-79D0-4813-A891-435879883EB4}"/>
              </a:ext>
            </a:extLst>
          </p:cNvPr>
          <p:cNvSpPr txBox="1"/>
          <p:nvPr/>
        </p:nvSpPr>
        <p:spPr>
          <a:xfrm>
            <a:off x="286052" y="1431555"/>
            <a:ext cx="117313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Merci de bien vouloir compléter le dossier en :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dirty="0"/>
              <a:t>apportant tout élément complémentaire que vous jugez pertinent en annexe (</a:t>
            </a:r>
            <a:r>
              <a:rPr lang="fr-FR" sz="1600" i="1" dirty="0"/>
              <a:t>Ex : étude de marché, enquêtes, roadmap, prévisionnel financier, plans…).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i="1" dirty="0"/>
              <a:t>Si vous souffrez d’un handicap , merci de nous contacter pour que nous apportions la meilleure solution possible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algn="just"/>
            <a:endParaRPr lang="fr-FR" dirty="0"/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DOSSIER À RETOURNER AUPRÈS DE : </a:t>
            </a:r>
          </a:p>
          <a:p>
            <a:pPr algn="ctr"/>
            <a:r>
              <a:rPr lang="fr-FR" dirty="0"/>
              <a:t>Naomy Baduel – </a:t>
            </a:r>
            <a:r>
              <a:rPr lang="fr-FR" dirty="0">
                <a:hlinkClick r:id="rId3"/>
              </a:rPr>
              <a:t>n.baduel@incuballiance.fr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Assistante programmes start-ups</a:t>
            </a: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r>
              <a:rPr lang="fr-FR" sz="1200" b="1" i="1" dirty="0">
                <a:solidFill>
                  <a:srgbClr val="FF0000"/>
                </a:solidFill>
              </a:rPr>
              <a:t>NB : si vous ne possédez pas certains éléments demandés, pas d’inquiétude, vous pouvez renseigner « </a:t>
            </a:r>
            <a:r>
              <a:rPr lang="fr-FR" sz="1200" b="1" i="1" u="sng" dirty="0">
                <a:solidFill>
                  <a:srgbClr val="FF0000"/>
                </a:solidFill>
              </a:rPr>
              <a:t>Sujet non couvert à date</a:t>
            </a:r>
            <a:r>
              <a:rPr lang="fr-FR" sz="1200" b="1" i="1" dirty="0">
                <a:solidFill>
                  <a:srgbClr val="FF0000"/>
                </a:solidFill>
              </a:rPr>
              <a:t> ».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14B8D0-BA83-3D95-5832-385327A2D5BA}"/>
              </a:ext>
            </a:extLst>
          </p:cNvPr>
          <p:cNvSpPr txBox="1"/>
          <p:nvPr/>
        </p:nvSpPr>
        <p:spPr>
          <a:xfrm>
            <a:off x="9969909" y="5753921"/>
            <a:ext cx="1383891" cy="87015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ACB139-B884-AD53-6128-42D68BC5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9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90325"/>
            <a:ext cx="12041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Avant tout… Il est important de nous présenter à vous.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Voici les collaborateurs IncubAlliance en charge de l’analyse des dossiers de candidature :</a:t>
            </a:r>
          </a:p>
        </p:txBody>
      </p:sp>
      <p:sp>
        <p:nvSpPr>
          <p:cNvPr id="29" name="Google Shape;929;p91">
            <a:extLst>
              <a:ext uri="{FF2B5EF4-FFF2-40B4-BE49-F238E27FC236}">
                <a16:creationId xmlns:a16="http://schemas.microsoft.com/office/drawing/2014/main" id="{C96A16FE-39B0-44CE-8F55-D43A5CA296EA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30;p91">
            <a:extLst>
              <a:ext uri="{FF2B5EF4-FFF2-40B4-BE49-F238E27FC236}">
                <a16:creationId xmlns:a16="http://schemas.microsoft.com/office/drawing/2014/main" id="{623F515B-17A0-4544-929A-4C687B28AEFF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FF4090D-8EEE-4D14-BC9B-9DA5373EB9A7}"/>
              </a:ext>
            </a:extLst>
          </p:cNvPr>
          <p:cNvSpPr txBox="1"/>
          <p:nvPr/>
        </p:nvSpPr>
        <p:spPr>
          <a:xfrm>
            <a:off x="508682" y="334018"/>
            <a:ext cx="56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L’EQUIPE EN CHARGE DE L’ANALYSE</a:t>
            </a:r>
          </a:p>
        </p:txBody>
      </p:sp>
      <p:pic>
        <p:nvPicPr>
          <p:cNvPr id="26" name="Image 25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C7B50B5B-A171-6107-392C-230D78358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1940"/>
          <a:stretch/>
        </p:blipFill>
        <p:spPr>
          <a:xfrm>
            <a:off x="1483532" y="2625339"/>
            <a:ext cx="1637978" cy="218723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641AF60-8F1D-294F-90D4-2A621BB39134}"/>
              </a:ext>
            </a:extLst>
          </p:cNvPr>
          <p:cNvSpPr/>
          <p:nvPr/>
        </p:nvSpPr>
        <p:spPr>
          <a:xfrm>
            <a:off x="1422314" y="4840480"/>
            <a:ext cx="16435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Directrice Générale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6A5A14-F1BF-C579-8AB9-884A1BEFDEE7}"/>
              </a:ext>
            </a:extLst>
          </p:cNvPr>
          <p:cNvSpPr/>
          <p:nvPr/>
        </p:nvSpPr>
        <p:spPr>
          <a:xfrm>
            <a:off x="1391508" y="4464715"/>
            <a:ext cx="1277667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3CEF2D-7557-F346-CDD6-D7F3684C9C04}"/>
              </a:ext>
            </a:extLst>
          </p:cNvPr>
          <p:cNvSpPr/>
          <p:nvPr/>
        </p:nvSpPr>
        <p:spPr>
          <a:xfrm>
            <a:off x="1289127" y="4473210"/>
            <a:ext cx="13141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ARIELLE 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SANTÉ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2DB1067-AD0D-4D58-E32C-27565FE59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7639" r="25433" b="41250"/>
          <a:stretch/>
        </p:blipFill>
        <p:spPr>
          <a:xfrm>
            <a:off x="3508029" y="2625339"/>
            <a:ext cx="1638608" cy="217699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38AC6A9-7ED4-603F-7DC0-BEEABFA325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1038" r="23630" b="46783"/>
          <a:stretch/>
        </p:blipFill>
        <p:spPr>
          <a:xfrm>
            <a:off x="5558869" y="2627814"/>
            <a:ext cx="1628775" cy="219074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78EFC0B-CE67-2223-74B7-C016001DD9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694"/>
          <a:stretch/>
        </p:blipFill>
        <p:spPr>
          <a:xfrm>
            <a:off x="7502181" y="2634950"/>
            <a:ext cx="1642505" cy="21796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E707537-EC0B-B58A-91C0-16CDA1C65DED}"/>
              </a:ext>
            </a:extLst>
          </p:cNvPr>
          <p:cNvSpPr/>
          <p:nvPr/>
        </p:nvSpPr>
        <p:spPr>
          <a:xfrm>
            <a:off x="7475213" y="4483793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E7ADED-54F2-67EB-80D6-E46DE33B848B}"/>
              </a:ext>
            </a:extLst>
          </p:cNvPr>
          <p:cNvSpPr/>
          <p:nvPr/>
        </p:nvSpPr>
        <p:spPr>
          <a:xfrm>
            <a:off x="7454613" y="4492306"/>
            <a:ext cx="12915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MARYLINE </a:t>
            </a:r>
            <a:r>
              <a:rPr lang="fr-FR" sz="1050" b="1" dirty="0">
                <a:solidFill>
                  <a:schemeClr val="bg1"/>
                </a:solidFill>
              </a:rPr>
              <a:t>LE GARFF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8231C3-907E-8D1B-9D99-A0FEBC8618B6}"/>
              </a:ext>
            </a:extLst>
          </p:cNvPr>
          <p:cNvSpPr/>
          <p:nvPr/>
        </p:nvSpPr>
        <p:spPr>
          <a:xfrm>
            <a:off x="3424990" y="4487955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284F4D-0939-2471-7418-6487DBEA351F}"/>
              </a:ext>
            </a:extLst>
          </p:cNvPr>
          <p:cNvSpPr/>
          <p:nvPr/>
        </p:nvSpPr>
        <p:spPr>
          <a:xfrm>
            <a:off x="3454493" y="4491354"/>
            <a:ext cx="12879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NICOLAS </a:t>
            </a:r>
            <a:r>
              <a:rPr lang="fr-FR" sz="1050" b="1" dirty="0">
                <a:solidFill>
                  <a:schemeClr val="bg1"/>
                </a:solidFill>
              </a:rPr>
              <a:t>REYNIER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4080A9-62D7-59BC-5B02-48B63DDEA1A4}"/>
              </a:ext>
            </a:extLst>
          </p:cNvPr>
          <p:cNvSpPr/>
          <p:nvPr/>
        </p:nvSpPr>
        <p:spPr>
          <a:xfrm>
            <a:off x="5438643" y="4489724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117995-6C1C-87EE-94BC-4770F11EB28F}"/>
              </a:ext>
            </a:extLst>
          </p:cNvPr>
          <p:cNvSpPr/>
          <p:nvPr/>
        </p:nvSpPr>
        <p:spPr>
          <a:xfrm>
            <a:off x="5474874" y="4491561"/>
            <a:ext cx="12743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FABRICE </a:t>
            </a:r>
            <a:r>
              <a:rPr lang="fr-FR" sz="1050" b="1" dirty="0">
                <a:solidFill>
                  <a:schemeClr val="bg1"/>
                </a:solidFill>
              </a:rPr>
              <a:t>DAUMARD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568CC7-3738-935E-302D-7E48A875C367}"/>
              </a:ext>
            </a:extLst>
          </p:cNvPr>
          <p:cNvSpPr/>
          <p:nvPr/>
        </p:nvSpPr>
        <p:spPr>
          <a:xfrm>
            <a:off x="3542136" y="4848280"/>
            <a:ext cx="1640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Start-up Manager Deeptech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A8D23F-30DB-2352-79AF-AA803B8F007C}"/>
              </a:ext>
            </a:extLst>
          </p:cNvPr>
          <p:cNvSpPr/>
          <p:nvPr/>
        </p:nvSpPr>
        <p:spPr>
          <a:xfrm>
            <a:off x="7560967" y="4848280"/>
            <a:ext cx="1652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Start-up Manager Deeptech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8A65FD-82BC-3458-1EA7-A99C7C67BBD7}"/>
              </a:ext>
            </a:extLst>
          </p:cNvPr>
          <p:cNvSpPr/>
          <p:nvPr/>
        </p:nvSpPr>
        <p:spPr>
          <a:xfrm>
            <a:off x="5536809" y="4848280"/>
            <a:ext cx="1652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Start-up Manager Deeptech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3E3F71-E7CE-5AF9-0C15-0AF5AA70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3800" y="5833381"/>
            <a:ext cx="7188200" cy="5608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100" b="1" dirty="0">
                <a:solidFill>
                  <a:schemeClr val="accent2"/>
                </a:solidFill>
              </a:rPr>
              <a:t>D’autres porteurs sont impliqués dans l’aventure ? </a:t>
            </a:r>
          </a:p>
          <a:p>
            <a:pPr algn="r"/>
            <a:r>
              <a:rPr lang="fr-FR" sz="1100" b="1" dirty="0">
                <a:solidFill>
                  <a:schemeClr val="tx2"/>
                </a:solidFill>
              </a:rPr>
              <a:t>Merci de bien vouloir renseigner leurs coordonnées en annexe, tableaux prévus à cet effet.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C1A04C8-DDFF-4E6C-AC17-47CA3483F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8517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Temps dédié au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7" name="Google Shape;929;p91">
            <a:extLst>
              <a:ext uri="{FF2B5EF4-FFF2-40B4-BE49-F238E27FC236}">
                <a16:creationId xmlns:a16="http://schemas.microsoft.com/office/drawing/2014/main" id="{356DC887-47FC-43D8-A617-6303ABA4A447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30;p91">
            <a:extLst>
              <a:ext uri="{FF2B5EF4-FFF2-40B4-BE49-F238E27FC236}">
                <a16:creationId xmlns:a16="http://schemas.microsoft.com/office/drawing/2014/main" id="{2054DE5B-AE58-481B-94B2-1488C120A4F9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F5FCE3-9230-42DC-B9B0-B3A4A6802545}"/>
              </a:ext>
            </a:extLst>
          </p:cNvPr>
          <p:cNvSpPr txBox="1"/>
          <p:nvPr/>
        </p:nvSpPr>
        <p:spPr>
          <a:xfrm>
            <a:off x="286052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INFORMATIONS PORTEUR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BE241A-06EA-ACB5-089B-6235BA29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26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57573"/>
              </p:ext>
            </p:extLst>
          </p:nvPr>
        </p:nvGraphicFramePr>
        <p:xfrm>
          <a:off x="-12700" y="2044019"/>
          <a:ext cx="12193664" cy="38805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99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1730">
                <a:tc>
                  <a:txBody>
                    <a:bodyPr/>
                    <a:lstStyle/>
                    <a:p>
                      <a:r>
                        <a:rPr lang="fr-FR" sz="1000" b="1" dirty="0"/>
                        <a:t>NOM DU PROJET</a:t>
                      </a:r>
                      <a:r>
                        <a:rPr lang="fr-FR" sz="1000" b="1" baseline="0" dirty="0"/>
                        <a:t>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fr-FR" sz="1000" b="1" dirty="0"/>
                        <a:t>… Pourquoi ce nom ?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 dirty="0"/>
                        <a:t>En quelques mots… pourquoi avoir défini</a:t>
                      </a:r>
                      <a:r>
                        <a:rPr lang="fr-FR" sz="1000" b="0" baseline="0" dirty="0"/>
                        <a:t> ce nom ?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70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activité :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/>
                        <a:t>En 2 mots, quel est le domaine d’activité de votre projet</a:t>
                      </a:r>
                      <a:r>
                        <a:rPr lang="fr-FR" sz="1000" b="0" baseline="0"/>
                        <a:t> ?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Votre proposition de valeur :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 dirty="0"/>
                        <a:t>Quelle promesse</a:t>
                      </a:r>
                      <a:r>
                        <a:rPr lang="fr-FR" sz="1000" b="0" baseline="0" dirty="0"/>
                        <a:t> souhaitez-vous apporter à vos futurs clients ? </a:t>
                      </a:r>
                    </a:p>
                    <a:p>
                      <a:r>
                        <a:rPr lang="fr-FR" sz="1000" b="0" baseline="0" dirty="0"/>
                        <a:t>Le projet est déjà en route… Quelle promesse faites-vous à vos clients actuels ?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71">
                <a:tc gridSpan="8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LA SOCIETE EXISTE-T-ELLE DÉJÀ ?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Nom de la société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N° SIRET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création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Statut juridique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Capital social : 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Effectif</a:t>
                      </a:r>
                      <a:r>
                        <a:rPr lang="fr-FR" sz="1000" b="1" baseline="0" dirty="0"/>
                        <a:t> : </a:t>
                      </a:r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</a:t>
                      </a:r>
                      <a:r>
                        <a:rPr lang="fr-FR" sz="1000" b="1" baseline="0" dirty="0"/>
                        <a:t> postale :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: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 :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r>
                        <a:rPr lang="fr-FR" sz="1000" b="1" dirty="0"/>
                        <a:t>Répartition</a:t>
                      </a:r>
                      <a:r>
                        <a:rPr lang="fr-FR" sz="1000" b="1" baseline="0" dirty="0"/>
                        <a:t> du capital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dirty="0"/>
                        <a:t>Si vous êtes plusieurs co-fondateurs, pourriez-vous nous préciser la répartition du Capital Social.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r>
                        <a:rPr lang="fr-FR" sz="1000" b="1" dirty="0"/>
                        <a:t>Site Internet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735915" y="562381"/>
            <a:ext cx="1772291" cy="10342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INSERTION LOGO</a:t>
            </a:r>
          </a:p>
          <a:p>
            <a:pPr algn="ctr"/>
            <a:r>
              <a:rPr lang="fr-FR" dirty="0"/>
              <a:t>(si existant)</a:t>
            </a:r>
          </a:p>
        </p:txBody>
      </p:sp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E25FA6A7-A280-4967-8364-0705652B55D8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47B7A7F1-1BDA-401D-80DB-0F86F3D38B8D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03F7C3-43B3-4AF6-9038-7922E6A8B12C}"/>
              </a:ext>
            </a:extLst>
          </p:cNvPr>
          <p:cNvSpPr txBox="1"/>
          <p:nvPr/>
        </p:nvSpPr>
        <p:spPr>
          <a:xfrm>
            <a:off x="286051" y="359708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IDENTITE DU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E7BC79-83DC-B993-42F0-C55FFA6B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2733EAB-1D2E-4A45-B9A2-23C7DA78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90570"/>
              </p:ext>
            </p:extLst>
          </p:nvPr>
        </p:nvGraphicFramePr>
        <p:xfrm>
          <a:off x="75027" y="2022866"/>
          <a:ext cx="1204194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dire quelques mots sur la vision que vous portez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Quelques mots sur la mission de la société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Si nous devions parler de l’ambition du projet… Comment la définiriez-vous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 conclure, si nous devions évoquer votre ambition, que nous répondriez-vous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9EF557BB-FE08-4113-B681-F208B6156BF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D3C609EC-CBDF-4B96-B6F0-98CEF3F0103E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67324A-4C26-44A8-9C12-E31215B7E0F0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STRATÉGIE ET VISION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485E1A-85AE-0E3B-B2E8-26A87876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5251038-48BE-4B04-A9BA-6B7FEE21B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83518"/>
              </p:ext>
            </p:extLst>
          </p:nvPr>
        </p:nvGraphicFramePr>
        <p:xfrm>
          <a:off x="75027" y="907130"/>
          <a:ext cx="12041945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présenter vos développements ? Quelle(s) solution(s) souhaitez-vous développer (ou développez-vous actuellement)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Quelles sont les particularités (singularités) de vos développements/solutions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Où en êtes-vous ? Quel est l’état d’avancement de vos développements ? (Maquette, Prototype… TRL…)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R&amp;D</a:t>
                      </a:r>
                      <a:r>
                        <a:rPr lang="fr-FR" sz="1000" b="1" baseline="0" dirty="0"/>
                        <a:t> : êtes-vous en relation avec des laboratoires de recherche ? Si oui pourriez-vous préciser le type de relation ?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Possédez</a:t>
                      </a:r>
                      <a:r>
                        <a:rPr lang="fr-FR" sz="1000" b="1" baseline="0" dirty="0"/>
                        <a:t>-vous des brevets ou pensez-vous devoir protéger vos futurs développements ?</a:t>
                      </a:r>
                    </a:p>
                    <a:p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Quelles sont, de votre point de vue, les plus grandes difficultés à venir quant au développement de vos solutions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Pourriez-vous nous parler de votre expérience concernant la construction d’une solution innovante (développement Produit)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895640"/>
                  </a:ext>
                </a:extLst>
              </a:tr>
            </a:tbl>
          </a:graphicData>
        </a:graphic>
      </p:graphicFrame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6F91154A-F0C0-4DB3-894E-CD9EE1E9826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2C9E0F8A-C6AD-49BD-8512-0E031232B26E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593513-E3A2-41D6-A4FA-458EF5325CF9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FOCUS PRODUIT &amp; PI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49CD96-58CB-397D-C2D8-8CEB88D5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54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89237"/>
              </p:ext>
            </p:extLst>
          </p:nvPr>
        </p:nvGraphicFramePr>
        <p:xfrm>
          <a:off x="75027" y="983832"/>
          <a:ext cx="12041945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en dire plus quant aux problématiques que rencontrent les acteurs ciblés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en dire plus quant aux acteurs concernés/ciblés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eu l’occasion de rencontrer ces acteurs ? Si tel est le cas, pourriez-vous nous évoquer ces rencontres ? Qu’en retirez-vous?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réalisé de premières estimations du potentiel de marché ? Si oui, pourriez-vous nous présenter ces éléments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une idée de qui sont vos principaux concurrents ? (Directs ou indirects) Et comment vous démarquerez-vous ? 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identifié des barrières à l’entrée (technologiques) pour accéder aux marchés ciblés?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déjà travaillé à des éléments de tarification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2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parler de votre expérience concernant les sujets « commerciaux »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90766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7A68B581-7C2B-4CEA-A979-69D19B100203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54C7874A-3D55-4C24-84E7-969FBA6146DD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7007DC-36A5-4825-9D15-424D500E9B73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MARKET ACCESS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FA91B0-DEC5-7C3E-4983-FDB9A52A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0FD1E8-C6ED-4456-9A24-38B5BC4A1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43036"/>
              </p:ext>
            </p:extLst>
          </p:nvPr>
        </p:nvGraphicFramePr>
        <p:xfrm>
          <a:off x="75027" y="1342117"/>
          <a:ext cx="12041945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Pensez-vous devoir lever des fonds dans le cadre de votre projet ? Si oui avez une idée du timing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déjà perçu des aides publiques? Si oui, pourriez-vous nous préciser lesquelles et les dates/années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La trésorerie, sujet délicat pour toute start-up qui se lance. Sans revenus issus du projet, combien de temps pourrez-vous dédier à votre projet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Etes-vous déjà en possession de documents financiers tels qu’un BP, </a:t>
                      </a:r>
                      <a:r>
                        <a:rPr lang="fr-FR" sz="1000" b="1" dirty="0" err="1"/>
                        <a:t>Executive</a:t>
                      </a:r>
                      <a:r>
                        <a:rPr lang="fr-FR" sz="1000" b="1" dirty="0"/>
                        <a:t> </a:t>
                      </a:r>
                      <a:r>
                        <a:rPr lang="fr-FR" sz="1000" b="1" dirty="0" err="1"/>
                        <a:t>Summary</a:t>
                      </a:r>
                      <a:r>
                        <a:rPr lang="fr-FR" sz="1000" b="1" dirty="0"/>
                        <a:t>… ? Si oui lesquels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d’autres éléments financiers complémentaires à nous communiquer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Pourriez-vous nous parler de votre expérience concernant les sujets de Finance dans la création d’entreprise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</a:tbl>
          </a:graphicData>
        </a:graphic>
      </p:graphicFrame>
      <p:sp>
        <p:nvSpPr>
          <p:cNvPr id="5" name="Google Shape;929;p91">
            <a:extLst>
              <a:ext uri="{FF2B5EF4-FFF2-40B4-BE49-F238E27FC236}">
                <a16:creationId xmlns:a16="http://schemas.microsoft.com/office/drawing/2014/main" id="{CE5E5708-322B-4532-A20F-B0DAD5562B07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0;p91">
            <a:extLst>
              <a:ext uri="{FF2B5EF4-FFF2-40B4-BE49-F238E27FC236}">
                <a16:creationId xmlns:a16="http://schemas.microsoft.com/office/drawing/2014/main" id="{D7D83434-8F4C-4FB8-B431-BA31BB27D896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F8B3B-8C1E-494F-9625-B55279AC5916}"/>
              </a:ext>
            </a:extLst>
          </p:cNvPr>
          <p:cNvSpPr txBox="1"/>
          <p:nvPr/>
        </p:nvSpPr>
        <p:spPr>
          <a:xfrm>
            <a:off x="286052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FINANCE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999182-FC8A-BD08-428B-F0097392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7EF-5A8E-4141-8FE6-D4F7D7742D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114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7A59D0F13894F940EDCB7CA0EBE18" ma:contentTypeVersion="17" ma:contentTypeDescription="Crée un document." ma:contentTypeScope="" ma:versionID="99e896ce32d489290eeadc26a7a04c14">
  <xsd:schema xmlns:xsd="http://www.w3.org/2001/XMLSchema" xmlns:xs="http://www.w3.org/2001/XMLSchema" xmlns:p="http://schemas.microsoft.com/office/2006/metadata/properties" xmlns:ns2="2db5a6f2-e496-4912-81f7-903ca06b171a" xmlns:ns3="d7807c88-143f-4c46-9637-9b11a1866e2f" targetNamespace="http://schemas.microsoft.com/office/2006/metadata/properties" ma:root="true" ma:fieldsID="49bfcc7ae2e314a3c0f114e8fd1b4eff" ns2:_="" ns3:_="">
    <xsd:import namespace="2db5a6f2-e496-4912-81f7-903ca06b171a"/>
    <xsd:import namespace="d7807c88-143f-4c46-9637-9b11a1866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5a6f2-e496-4912-81f7-903ca06b1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92221ad-ae20-4184-b5ee-0ee1d16d0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07c88-143f-4c46-9637-9b11a1866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2d4c5d-c969-4e37-ad34-99d7f8e0a3b6}" ma:internalName="TaxCatchAll" ma:showField="CatchAllData" ma:web="d7807c88-143f-4c46-9637-9b11a1866e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807c88-143f-4c46-9637-9b11a1866e2f" xsi:nil="true"/>
    <lcf76f155ced4ddcb4097134ff3c332f xmlns="2db5a6f2-e496-4912-81f7-903ca06b17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DEA4F6-5E0D-473B-8FD8-F9A3AC50D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5a6f2-e496-4912-81f7-903ca06b171a"/>
    <ds:schemaRef ds:uri="d7807c88-143f-4c46-9637-9b11a1866e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76CE92-B3BE-4B14-B612-66BB903C9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D3A48-BD85-41E4-9AB5-0E554730C443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d7807c88-143f-4c46-9637-9b11a1866e2f"/>
    <ds:schemaRef ds:uri="http://purl.org/dc/dcmitype/"/>
    <ds:schemaRef ds:uri="2db5a6f2-e496-4912-81f7-903ca06b171a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1337</Words>
  <Application>Microsoft Office PowerPoint</Application>
  <PresentationFormat>Grand écran</PresentationFormat>
  <Paragraphs>254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 Black</vt:lpstr>
      <vt:lpstr>Poppins-Bold</vt:lpstr>
      <vt:lpstr>Poppins-Regular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Alisson PELTOT</dc:creator>
  <cp:lastModifiedBy>Alisson PELTOT</cp:lastModifiedBy>
  <cp:revision>269</cp:revision>
  <dcterms:created xsi:type="dcterms:W3CDTF">2019-09-18T08:29:01Z</dcterms:created>
  <dcterms:modified xsi:type="dcterms:W3CDTF">2024-04-22T14:33:12Z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0x010100B4C7A59D0F13894F940EDCB7CA0EBE18</vt:lpwstr>
  </property>
</Properties>
</file>